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4" r:id="rId2"/>
    <p:sldId id="285" r:id="rId3"/>
    <p:sldId id="257" r:id="rId4"/>
    <p:sldId id="302" r:id="rId5"/>
    <p:sldId id="304" r:id="rId6"/>
    <p:sldId id="289" r:id="rId7"/>
    <p:sldId id="305" r:id="rId8"/>
    <p:sldId id="291" r:id="rId9"/>
    <p:sldId id="287" r:id="rId10"/>
    <p:sldId id="315" r:id="rId11"/>
    <p:sldId id="314" r:id="rId12"/>
    <p:sldId id="299" r:id="rId13"/>
    <p:sldId id="307" r:id="rId14"/>
    <p:sldId id="308" r:id="rId15"/>
    <p:sldId id="316" r:id="rId16"/>
    <p:sldId id="309" r:id="rId17"/>
    <p:sldId id="311" r:id="rId18"/>
    <p:sldId id="312" r:id="rId19"/>
    <p:sldId id="31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3" d="100"/>
          <a:sy n="73" d="100"/>
        </p:scale>
        <p:origin x="-12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923C041-92E4-40B7-A656-CE1004C42636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5256140-6208-4D95-8105-04C7BFD686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51E76C-4BE9-4B91-A894-41739F23001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2DC47-80E8-4773-B53A-712BF00351DB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8AB80-97AB-4916-AEA8-62F5F1545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AA16E-AD09-44FB-BBD4-1A7755717F83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032E1-CB97-453E-B7AB-33D0D376B6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558A4-186E-4156-B679-CF8EA07DA707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1BA4F-30BD-41D3-9D6D-6AFF8604C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49B76-E06C-4BFD-82F9-39DD189FD1C4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95E1E-F18A-4B84-B556-D360BB815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C607E-68D4-4047-A976-CC13846B21A6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1C3EE-3786-42B4-A4CA-7A1F331B5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FD0AE-270B-4BB4-BA8C-1BB771970421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014C1-5B53-4AD3-95AD-3899DBE95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B2D22-6AB2-4D0F-8304-EE68B742A622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96831-0149-46C6-AACE-932E5304E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B0DC0-1BF8-4BE7-8477-06DD58C80622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D9134-63AD-4AC9-9CD4-3154AF322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787A1-8EDC-452F-A3E5-3E6E5F4D1D35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936F1-AAA9-4ADA-B360-DD70F9EC5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5C720-C96C-4657-AC8F-A48C3AB65391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10C68-22E3-46DD-8B1D-E32A46AF5F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35843-2508-480A-A76E-81D5FE6FE5D0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1D27A-89CD-465A-847E-9278AD580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2E8885-3388-45E9-BCF9-C8C23D5E37F4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CB9BA9-8B44-4853-8285-FAD47D5C55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539750" y="5805488"/>
            <a:ext cx="8132763" cy="836612"/>
          </a:xfrm>
        </p:spPr>
        <p:txBody>
          <a:bodyPr/>
          <a:lstStyle/>
          <a:p>
            <a:pPr eaLnBrk="1" hangingPunct="1"/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>Муниципальное бюджетное общеобразовательное учреждение «Лицей №12 г.Лениногорска»</a:t>
            </a: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b="1" smtClean="0"/>
              <a:t>муниципального образования «ЛМР» РТ</a:t>
            </a:r>
            <a:r>
              <a:rPr lang="ru-RU" sz="3600" smtClean="0"/>
              <a:t/>
            </a:r>
            <a:br>
              <a:rPr lang="ru-RU" sz="3600" smtClean="0"/>
            </a:br>
            <a:endParaRPr lang="ru-RU" sz="3600" b="1" i="1" smtClean="0"/>
          </a:p>
        </p:txBody>
      </p:sp>
      <p:pic>
        <p:nvPicPr>
          <p:cNvPr id="14338" name="Picture 5" descr="20180822_0851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88913"/>
            <a:ext cx="7558087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388" y="692150"/>
          <a:ext cx="8785225" cy="6000751"/>
        </p:xfrm>
        <a:graphic>
          <a:graphicData uri="http://schemas.openxmlformats.org/drawingml/2006/table">
            <a:tbl>
              <a:tblPr/>
              <a:tblGrid>
                <a:gridCol w="3241675"/>
                <a:gridCol w="5543550"/>
              </a:tblGrid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Учётная карточка школьного музея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"Наша школа"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Историко-краеведческий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969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Образовательное учреждение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Муниципальное бюджетное общеобразовательное учреждение «Лицей №12 г.Лениногорска» Муниципального образования «ЛМР» РТ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Субъект РФ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РТ, г.Лениногорск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423250,  ул.Степная 2А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Телефон с кодом, электронная почта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88559554550, Lens121@mail.ru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открытия музея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Октябрь, 2014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 помещения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Музей расположен на 2 этаже школы, в комнате  площадью 24 м2, освещение ламповое, присутствует дополнительное освещение витрин. Центральное отопление.  Оборудование: стенды  и витрины.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195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Краткая характеристика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основного фонда музея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основном фонде музея  учтено 342 единицы хранения: материалы из газет и журналов, фотографии, наградные документы, атрибуты, символика пионерской и комсомольской организации;  сувениры; книги, письма выпускников школы; фотографии учителей, выпускников и событий из жизни школы и другие материалы.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</a:tbl>
          </a:graphicData>
        </a:graphic>
      </p:graphicFrame>
      <p:sp>
        <p:nvSpPr>
          <p:cNvPr id="15397" name="Заголовок 1"/>
          <p:cNvSpPr>
            <a:spLocks/>
          </p:cNvSpPr>
          <p:nvPr/>
        </p:nvSpPr>
        <p:spPr bwMode="auto">
          <a:xfrm>
            <a:off x="395288" y="0"/>
            <a:ext cx="7848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Учетная карточка школьного музея</a:t>
            </a:r>
            <a:endParaRPr lang="ru-RU" sz="2000" b="1" i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827088" y="188913"/>
            <a:ext cx="7643812" cy="981075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Название экспозиции:</a:t>
            </a:r>
            <a:r>
              <a:rPr lang="ru-RU" sz="2400" smtClean="0">
                <a:latin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 «Фронтовые письма, документы  </a:t>
            </a:r>
            <a:br>
              <a:rPr lang="ru-RU" sz="24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и военные фотографии»</a:t>
            </a:r>
            <a:r>
              <a:rPr lang="ru-RU" sz="3200" smtClean="0"/>
              <a:t/>
            </a:r>
            <a:br>
              <a:rPr lang="ru-RU" sz="3200" smtClean="0"/>
            </a:br>
            <a:endParaRPr lang="ru-RU" sz="3200" smtClean="0"/>
          </a:p>
        </p:txBody>
      </p:sp>
      <p:sp>
        <p:nvSpPr>
          <p:cNvPr id="16386" name="Заголовок 1"/>
          <p:cNvSpPr>
            <a:spLocks/>
          </p:cNvSpPr>
          <p:nvPr/>
        </p:nvSpPr>
        <p:spPr bwMode="auto">
          <a:xfrm>
            <a:off x="611188" y="1484313"/>
            <a:ext cx="6408737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b="1" u="sng">
              <a:latin typeface="Calibri" pitchFamily="34" charset="0"/>
            </a:endParaRPr>
          </a:p>
          <a:p>
            <a:endParaRPr lang="ru-RU" b="1" u="sng">
              <a:latin typeface="Calibri" pitchFamily="34" charset="0"/>
            </a:endParaRPr>
          </a:p>
          <a:p>
            <a:r>
              <a:rPr lang="ru-RU" b="1" u="sng">
                <a:latin typeface="Calibri" pitchFamily="34" charset="0"/>
              </a:rPr>
              <a:t>Характеристика экспозиции:</a:t>
            </a: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постоянная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площадь: 1м2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количество экспонатов: 18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время существования: с 2014</a:t>
            </a:r>
          </a:p>
          <a:p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 u="sng">
                <a:latin typeface="Calibri" pitchFamily="34" charset="0"/>
              </a:rPr>
              <a:t>Разделы экспозиций:</a:t>
            </a: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1.Письма Ивана Фролова 1943 год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2.Фронтовые фотографии  1943-1945 г.г.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3.Книжки красноармейца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5.Похоронные докумкнты</a:t>
            </a:r>
          </a:p>
          <a:p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 u="sng">
                <a:latin typeface="Calibri" pitchFamily="34" charset="0"/>
              </a:rPr>
              <a:t>Уникальные экспонаты:</a:t>
            </a:r>
            <a:br>
              <a:rPr lang="ru-RU" b="1" u="sng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1.Письма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2.Фотографии</a:t>
            </a:r>
          </a:p>
          <a:p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Посещаемость: регулярно по плану лицея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Мероприятия: внеклассная работа </a:t>
            </a:r>
          </a:p>
          <a:p>
            <a:r>
              <a:rPr lang="ru-RU" b="1">
                <a:latin typeface="Calibri" pitchFamily="34" charset="0"/>
              </a:rPr>
              <a:t>по патриотическому воспитанию</a:t>
            </a:r>
          </a:p>
        </p:txBody>
      </p:sp>
      <p:pic>
        <p:nvPicPr>
          <p:cNvPr id="16387" name="Picture 4" descr="IMG_48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268413"/>
            <a:ext cx="2357437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5" descr="IMG_48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4581525"/>
            <a:ext cx="27368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1213" y="1196975"/>
            <a:ext cx="4522787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>
          <a:xfrm>
            <a:off x="4427538" y="1600200"/>
            <a:ext cx="3529012" cy="36290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Треугольник — это обычный лист из тетради, который сначала загибали справа, потом слева направо. Оставшуюся полоску бумаги вставляли внутрь треугольника. Письма с фронта до сих пор бережно хранят во многих семьях. У каждого треугольника своя история: счастливая или печальная.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sz="2000" smtClean="0"/>
              <a:t>    (письма Ивана Фролова 1943г. Из семейного архива семьи Фроловых)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41438"/>
            <a:ext cx="4643438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2"/>
          <p:cNvSpPr>
            <a:spLocks noGrp="1"/>
          </p:cNvSpPr>
          <p:nvPr>
            <p:ph type="title" idx="4294967295"/>
          </p:nvPr>
        </p:nvSpPr>
        <p:spPr>
          <a:xfrm>
            <a:off x="49213" y="260350"/>
            <a:ext cx="9094787" cy="792163"/>
          </a:xfrm>
        </p:spPr>
        <p:txBody>
          <a:bodyPr/>
          <a:lstStyle/>
          <a:p>
            <a:pPr eaLnBrk="1" hangingPunct="1"/>
            <a:r>
              <a:rPr lang="ru-RU" altLang="ru-RU" sz="2800" b="1" smtClean="0">
                <a:latin typeface="Times New Roman" pitchFamily="18" charset="0"/>
              </a:rPr>
              <a:t>Фронтовые письма, документы и военные фотографии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476250"/>
            <a:ext cx="8424862" cy="43180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</a:rPr>
              <a:t>Название экспозиции:  «Бессмертный подвиг народа»</a:t>
            </a:r>
            <a:br>
              <a:rPr lang="ru-RU" sz="2000" b="1" smtClean="0">
                <a:latin typeface="Times New Roman" pitchFamily="18" charset="0"/>
              </a:rPr>
            </a:br>
            <a:endParaRPr lang="ru-RU" sz="2000" b="1" smtClean="0">
              <a:latin typeface="Times New Roman" pitchFamily="18" charset="0"/>
            </a:endParaRPr>
          </a:p>
        </p:txBody>
      </p:sp>
      <p:sp>
        <p:nvSpPr>
          <p:cNvPr id="18434" name="Заголовок 1"/>
          <p:cNvSpPr>
            <a:spLocks/>
          </p:cNvSpPr>
          <p:nvPr/>
        </p:nvSpPr>
        <p:spPr bwMode="auto">
          <a:xfrm>
            <a:off x="611188" y="1484313"/>
            <a:ext cx="7056437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u="sng">
                <a:latin typeface="Calibri" pitchFamily="34" charset="0"/>
              </a:rPr>
              <a:t>Характеристика экспозиции:</a:t>
            </a: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постоянная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площадь: 4м2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количество экспонатов: 21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время существования: с 2014</a:t>
            </a:r>
          </a:p>
          <a:p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 u="sng">
                <a:latin typeface="Calibri" pitchFamily="34" charset="0"/>
              </a:rPr>
              <a:t>Разделы экспозиций:</a:t>
            </a: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1.Награды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2.Знаки отличия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3.Форменная одежда офицеров и солдат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5.Документы тружеников тыла</a:t>
            </a:r>
          </a:p>
          <a:p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 u="sng">
                <a:latin typeface="Calibri" pitchFamily="34" charset="0"/>
              </a:rPr>
              <a:t>Уникальные экспонаты:</a:t>
            </a:r>
            <a:br>
              <a:rPr lang="ru-RU" b="1" u="sng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1.Награды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2.Документы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Посещаемость: регулярно по плану лицея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Мероприятия: внеклассная работа по патриотическому воспитанию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1268413"/>
            <a:ext cx="1885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IMG_48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2133600"/>
            <a:ext cx="250825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E:\конкурс 2015\видео музей\_DSC0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476375" y="188913"/>
            <a:ext cx="6532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Название экспозиции :  «Бессмертный подвиг народа»</a:t>
            </a:r>
            <a:br>
              <a:rPr lang="ru-RU" b="1"/>
            </a:b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88913"/>
            <a:ext cx="8424863" cy="503237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</a:rPr>
              <a:t/>
            </a:r>
            <a:br>
              <a:rPr lang="ru-RU" sz="3200" b="1" smtClean="0">
                <a:latin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</a:rPr>
              <a:t>Название экспозиции:  «Макет блиндажа»</a:t>
            </a:r>
            <a:br>
              <a:rPr lang="ru-RU" sz="2000" b="1" smtClean="0">
                <a:latin typeface="Times New Roman" pitchFamily="18" charset="0"/>
              </a:rPr>
            </a:br>
            <a:endParaRPr lang="ru-RU" sz="2000" b="1" smtClean="0">
              <a:latin typeface="Times New Roman" pitchFamily="18" charset="0"/>
            </a:endParaRPr>
          </a:p>
        </p:txBody>
      </p:sp>
      <p:sp>
        <p:nvSpPr>
          <p:cNvPr id="20482" name="Заголовок 1"/>
          <p:cNvSpPr>
            <a:spLocks/>
          </p:cNvSpPr>
          <p:nvPr/>
        </p:nvSpPr>
        <p:spPr bwMode="auto">
          <a:xfrm>
            <a:off x="684213" y="836613"/>
            <a:ext cx="7056437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 u="sng">
                <a:latin typeface="Calibri" pitchFamily="34" charset="0"/>
              </a:rPr>
              <a:t>Характеристика экспозиции:</a:t>
            </a: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постоянная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площадь: 3м2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количество экспонатов: 15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- время существования: с 2014</a:t>
            </a:r>
            <a:br>
              <a:rPr lang="ru-RU" b="1">
                <a:latin typeface="Calibri" pitchFamily="34" charset="0"/>
              </a:rPr>
            </a:br>
            <a:endParaRPr lang="ru-RU" b="1">
              <a:latin typeface="Calibri" pitchFamily="34" charset="0"/>
            </a:endParaRPr>
          </a:p>
          <a:p>
            <a:r>
              <a:rPr lang="ru-RU" b="1" u="sng">
                <a:latin typeface="Calibri" pitchFamily="34" charset="0"/>
              </a:rPr>
              <a:t>Разделы экспозиций:</a:t>
            </a: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1.Макет бойца красной армии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2.Элементы блиндажа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3.Предметы повседневного быта бойца </a:t>
            </a:r>
            <a:br>
              <a:rPr lang="ru-RU" b="1">
                <a:latin typeface="Calibri" pitchFamily="34" charset="0"/>
              </a:rPr>
            </a:br>
            <a:endParaRPr lang="ru-RU" b="1">
              <a:latin typeface="Calibri" pitchFamily="34" charset="0"/>
            </a:endParaRPr>
          </a:p>
          <a:p>
            <a:r>
              <a:rPr lang="ru-RU" b="1" u="sng">
                <a:latin typeface="Calibri" pitchFamily="34" charset="0"/>
              </a:rPr>
              <a:t>Уникальные экспонаты:</a:t>
            </a:r>
            <a:br>
              <a:rPr lang="ru-RU" b="1" u="sng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1.Предметы быта</a:t>
            </a:r>
          </a:p>
          <a:p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Посещаемость: регулярно по плану лицея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Мероприятия: внеклассная работа по патриотическому воспитанию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1484313"/>
            <a:ext cx="3497263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</a:rPr>
              <a:t>Экспозиция «Макет блиндажа»</a:t>
            </a:r>
          </a:p>
        </p:txBody>
      </p:sp>
      <p:pic>
        <p:nvPicPr>
          <p:cNvPr id="21507" name="Picture 3" descr="E:\конкурс 2015\видео музей\_DSC0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25538"/>
            <a:ext cx="835342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813"/>
            <a:ext cx="5122863" cy="572135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endParaRPr lang="ru-RU" sz="1600" b="1" u="sng" dirty="0" smtClean="0"/>
          </a:p>
          <a:p>
            <a:pPr algn="ctr" eaLnBrk="1" hangingPunct="1">
              <a:buFont typeface="Arial" charset="0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Название экспозиции: 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«Первая мировая война»</a:t>
            </a:r>
          </a:p>
          <a:p>
            <a:pPr eaLnBrk="1" hangingPunct="1">
              <a:buFont typeface="Arial" charset="0"/>
              <a:buNone/>
              <a:defRPr/>
            </a:pPr>
            <a:endParaRPr lang="ru-RU" sz="1600" b="1" u="sng" dirty="0" smtClean="0"/>
          </a:p>
          <a:p>
            <a:pPr eaLnBrk="1" hangingPunct="1">
              <a:buFont typeface="Arial" charset="0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Характеристика экспозиции: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постоянная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площадь: 10м2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количество экспонатов: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время существования: с 2014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Уникальные экспозиции:</a:t>
            </a:r>
            <a:b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1.Редкие фотографии  времен Первой мировой и Гражданской войны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Посещаемость: регулярно по плану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Мероприятия: внеклассная работа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по патриотическому воспитанию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6313" y="4049713"/>
            <a:ext cx="2303462" cy="2808287"/>
          </a:xfrm>
          <a:prstGeom prst="rect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Прямоугольник 5"/>
          <p:cNvSpPr/>
          <p:nvPr/>
        </p:nvSpPr>
        <p:spPr>
          <a:xfrm>
            <a:off x="6588125" y="2492375"/>
            <a:ext cx="2160588" cy="2520950"/>
          </a:xfrm>
          <a:prstGeom prst="rect">
            <a:avLst/>
          </a:prstGeom>
          <a:blipFill rotWithShape="0">
            <a:blip r:embed="rId3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" name="Picture 2" descr="C:\Users\1\Desktop\Открытие музея\P10207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7771" y="332656"/>
            <a:ext cx="1275703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\Desktop\Открытие музея\P10207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789040"/>
            <a:ext cx="2388142" cy="2736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4" descr="F:\DCIM\100SANPH\SANY0528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286380" y="1214422"/>
            <a:ext cx="2101118" cy="19328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137" descr="C:\Users\Клещевникова\Desktop\Документы\Посвяшение в лицеисты\SANY0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2786058"/>
            <a:ext cx="2144850" cy="16561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55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z="2800" b="1" smtClean="0"/>
              <a:t>Мероприятия, проводимые </a:t>
            </a:r>
            <a:br>
              <a:rPr lang="ru-RU" sz="2800" b="1" smtClean="0"/>
            </a:br>
            <a:r>
              <a:rPr lang="ru-RU" sz="2800" b="1" smtClean="0"/>
              <a:t>с использованием экспозиции</a:t>
            </a:r>
          </a:p>
        </p:txBody>
      </p:sp>
      <p:pic>
        <p:nvPicPr>
          <p:cNvPr id="4" name="Picture 19" descr="C:\Users\Клещевникова\Desktop\Документы\музей2013\Изображение 05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660232" y="1556792"/>
            <a:ext cx="2278823" cy="20882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9" descr="121501 (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4214818"/>
            <a:ext cx="2808312" cy="22322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1\Desktop\Открытие музея\P102074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484784"/>
            <a:ext cx="2592288" cy="29928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 descr="https://edu.tatar.ru/upload/gallery_photo/thumbs/7474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980728"/>
            <a:ext cx="3042704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684213" y="422275"/>
            <a:ext cx="7704137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200" b="1">
                <a:cs typeface="Times New Roman" pitchFamily="18" charset="0"/>
              </a:rPr>
              <a:t>АДРЕСНОСТЬ </a:t>
            </a:r>
            <a:endParaRPr lang="ru-RU" sz="3200" b="1"/>
          </a:p>
          <a:p>
            <a:pPr eaLnBrk="0" hangingPunct="0"/>
            <a:r>
              <a:rPr lang="ru-RU" sz="3200" b="1">
                <a:solidFill>
                  <a:srgbClr val="FFC000"/>
                </a:solidFill>
                <a:cs typeface="Times New Roman" pitchFamily="18" charset="0"/>
              </a:rPr>
              <a:t> </a:t>
            </a:r>
            <a:endParaRPr lang="ru-RU" sz="3200" b="1">
              <a:solidFill>
                <a:srgbClr val="FFC000"/>
              </a:solidFill>
            </a:endParaRPr>
          </a:p>
          <a:p>
            <a:pPr eaLnBrk="0" hangingPunct="0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1872208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036" name="Picture 4" descr="https://edu.tatar.ru/upload/gallery_photo/thumbs/7474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124744"/>
            <a:ext cx="3318129" cy="23042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42" name="Picture 10" descr="https://edu.tatar.ru/upload/gallery_photo/7917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077072"/>
            <a:ext cx="2994719" cy="22460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44" name="Picture 12" descr="https://edu.tatar.ru/upload/gallery_photo/8395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789040"/>
            <a:ext cx="3168352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569" y="2645420"/>
            <a:ext cx="2044824" cy="1803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 r="21429"/>
          <a:stretch>
            <a:fillRect/>
          </a:stretch>
        </p:blipFill>
        <p:spPr bwMode="auto">
          <a:xfrm>
            <a:off x="6119664" y="908720"/>
            <a:ext cx="3024336" cy="3312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/>
              <a:t>ФОРМЫ РЕАЛИЗАЦИИ  ПРОГРАММЫ</a:t>
            </a: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468313" y="1206500"/>
            <a:ext cx="42481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/>
              <a:t/>
            </a:r>
            <a:br>
              <a:rPr lang="ru-RU"/>
            </a:br>
            <a:r>
              <a:rPr lang="ru-RU">
                <a:cs typeface="Times New Roman" pitchFamily="18" charset="0"/>
              </a:rPr>
              <a:t> </a:t>
            </a:r>
            <a:r>
              <a:rPr lang="ru-RU" sz="3200" b="1">
                <a:cs typeface="Times New Roman" pitchFamily="18" charset="0"/>
              </a:rPr>
              <a:t>1.Мероприятия</a:t>
            </a:r>
          </a:p>
          <a:p>
            <a:pPr eaLnBrk="0" hangingPunct="0"/>
            <a:endParaRPr lang="ru-RU" sz="3200" b="1"/>
          </a:p>
          <a:p>
            <a:pPr eaLnBrk="0" hangingPunct="0"/>
            <a:r>
              <a:rPr lang="ru-RU" sz="3200" b="1">
                <a:cs typeface="Times New Roman" pitchFamily="18" charset="0"/>
              </a:rPr>
              <a:t>                                          </a:t>
            </a:r>
            <a:endParaRPr lang="ru-RU" sz="3200" b="1"/>
          </a:p>
          <a:p>
            <a:pPr eaLnBrk="0" hangingPunct="0"/>
            <a:r>
              <a:rPr lang="ru-RU" sz="1200">
                <a:cs typeface="Times New Roman" pitchFamily="18" charset="0"/>
              </a:rPr>
              <a:t>                                                       </a:t>
            </a:r>
            <a:endParaRPr lang="ru-RU" sz="800"/>
          </a:p>
          <a:p>
            <a:pPr eaLnBrk="0" hangingPunct="0"/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4160838"/>
            <a:ext cx="42497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/>
              <a:t/>
            </a:r>
            <a:br>
              <a:rPr lang="ru-RU"/>
            </a:br>
            <a:r>
              <a:rPr lang="ru-RU">
                <a:cs typeface="Times New Roman" pitchFamily="18" charset="0"/>
              </a:rPr>
              <a:t> </a:t>
            </a:r>
            <a:r>
              <a:rPr lang="ru-RU" sz="3200" b="1">
                <a:cs typeface="Times New Roman" pitchFamily="18" charset="0"/>
              </a:rPr>
              <a:t>2.Творческие дела</a:t>
            </a:r>
          </a:p>
          <a:p>
            <a:pPr eaLnBrk="0" hangingPunct="0"/>
            <a:endParaRPr lang="ru-RU" sz="3200" b="1"/>
          </a:p>
          <a:p>
            <a:pPr eaLnBrk="0" hangingPunct="0"/>
            <a:r>
              <a:rPr lang="ru-RU" sz="3200" b="1">
                <a:cs typeface="Times New Roman" pitchFamily="18" charset="0"/>
              </a:rPr>
              <a:t>                                          </a:t>
            </a:r>
            <a:endParaRPr lang="ru-RU" sz="3200" b="1"/>
          </a:p>
          <a:p>
            <a:pPr eaLnBrk="0" hangingPunct="0"/>
            <a:r>
              <a:rPr lang="ru-RU" sz="1200">
                <a:cs typeface="Times New Roman" pitchFamily="18" charset="0"/>
              </a:rPr>
              <a:t>                                                       </a:t>
            </a:r>
            <a:endParaRPr lang="ru-RU" sz="800"/>
          </a:p>
          <a:p>
            <a:pPr eaLnBrk="0" hangingPunct="0"/>
            <a:endParaRPr lang="ru-RU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3213" y="4931947"/>
            <a:ext cx="1937010" cy="166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 cstate="print"/>
          <a:srcRect l="38770" r="8891"/>
          <a:stretch>
            <a:fillRect/>
          </a:stretch>
        </p:blipFill>
        <p:spPr bwMode="auto">
          <a:xfrm>
            <a:off x="3716037" y="1276127"/>
            <a:ext cx="2433427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9" name="Picture 10"/>
          <p:cNvPicPr>
            <a:picLocks noChangeAspect="1" noChangeArrowheads="1"/>
          </p:cNvPicPr>
          <p:nvPr/>
        </p:nvPicPr>
        <p:blipFill>
          <a:blip r:embed="rId7">
            <a:lum contrast="-30000"/>
          </a:blip>
          <a:srcRect/>
          <a:stretch>
            <a:fillRect/>
          </a:stretch>
        </p:blipFill>
        <p:spPr bwMode="auto">
          <a:xfrm>
            <a:off x="5148263" y="4076700"/>
            <a:ext cx="33480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763588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Экскурсии в школьном музее</a:t>
            </a:r>
          </a:p>
        </p:txBody>
      </p:sp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5867400" y="1628775"/>
            <a:ext cx="32766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altLang="ru-RU" sz="3200">
              <a:latin typeface="Calibri" pitchFamily="34" charset="0"/>
            </a:endParaRPr>
          </a:p>
        </p:txBody>
      </p:sp>
      <p:pic>
        <p:nvPicPr>
          <p:cNvPr id="8196" name="Picture 13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0" y="764704"/>
            <a:ext cx="3826148" cy="3151195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graphicFrame>
        <p:nvGraphicFramePr>
          <p:cNvPr id="18458" name="Group 26"/>
          <p:cNvGraphicFramePr>
            <a:graphicFrameLocks noGrp="1"/>
          </p:cNvGraphicFramePr>
          <p:nvPr>
            <p:ph idx="4294967295"/>
          </p:nvPr>
        </p:nvGraphicFramePr>
        <p:xfrm>
          <a:off x="3924300" y="981075"/>
          <a:ext cx="4824413" cy="2087563"/>
        </p:xfrm>
        <a:graphic>
          <a:graphicData uri="http://schemas.openxmlformats.org/drawingml/2006/table">
            <a:tbl>
              <a:tblPr/>
              <a:tblGrid>
                <a:gridCol w="4824413"/>
              </a:tblGrid>
              <a:tr h="2087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Совместно с «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Исток-Башлангыч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была организована встреча учащихся с ветераном ВОВ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Гирфановой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Лидией Михайловной.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Встреча состоялась в лицейском музее.  Лидия Михайловна рассказала о своей жизни в военные годы и пожелала всем мирного неба над головой.</a:t>
                      </a:r>
                    </a:p>
                  </a:txBody>
                  <a:tcPr marL="91427" marR="91427" marT="45705" marB="4570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12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9365"/>
          <a:stretch>
            <a:fillRect/>
          </a:stretch>
        </p:blipFill>
        <p:spPr bwMode="auto">
          <a:xfrm>
            <a:off x="1331640" y="3387725"/>
            <a:ext cx="3464124" cy="3470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Group 15"/>
          <p:cNvGraphicFramePr>
            <a:graphicFrameLocks noGrp="1"/>
          </p:cNvGraphicFramePr>
          <p:nvPr/>
        </p:nvGraphicFramePr>
        <p:xfrm>
          <a:off x="4859338" y="3357563"/>
          <a:ext cx="3960812" cy="2879725"/>
        </p:xfrm>
        <a:graphic>
          <a:graphicData uri="http://schemas.openxmlformats.org/drawingml/2006/table">
            <a:tbl>
              <a:tblPr/>
              <a:tblGrid>
                <a:gridCol w="3960812"/>
              </a:tblGrid>
              <a:tr h="2879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гостях у лицейского музея побывали подполковник запаса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Золотухин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Владимир  Иванович и председатель музея Боевой славы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Даутов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Рамиль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Таминдарович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Гости остались довольны работой музея и обещали подарить новые экспонаты.</a:t>
                      </a:r>
                    </a:p>
                  </a:txBody>
                  <a:tcPr marL="91449" marR="91449" marT="45706" marB="4570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" descr="C:\Users\Клещевникова\Desktop\1305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5072063"/>
            <a:ext cx="1363663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628775"/>
            <a:ext cx="3816350" cy="50403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sz="2400" smtClean="0">
                <a:latin typeface="Times New Roman" pitchFamily="18" charset="0"/>
              </a:rPr>
              <a:t>     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sz="2400" smtClean="0">
                <a:latin typeface="Times New Roman" pitchFamily="18" charset="0"/>
              </a:rPr>
              <a:t>     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sz="2400" smtClean="0">
                <a:latin typeface="Times New Roman" pitchFamily="18" charset="0"/>
              </a:rPr>
              <a:t>     Родился в  1925 году  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sz="2400" smtClean="0">
                <a:latin typeface="Times New Roman" pitchFamily="18" charset="0"/>
              </a:rPr>
              <a:t>     в  Черемшанском районе, с.Подлесный Утямыш ТАСС.  Мобилизовался в 1943 году Первомайским РВК.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ru-RU" sz="2400" smtClean="0">
                <a:latin typeface="Times New Roman" pitchFamily="18" charset="0"/>
              </a:rPr>
              <a:t>      В  1943 году призвали в ряды Советской Армии. До августа 1945 года   учился минометному делу, участвовал в военных учениях, ждал отправки на фронт. 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395288" y="908050"/>
            <a:ext cx="28670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Arial" charset="0"/>
              <a:buNone/>
            </a:pP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Ханеев </a:t>
            </a:r>
          </a:p>
          <a:p>
            <a:pPr>
              <a:buFont typeface="Arial" charset="0"/>
              <a:buNone/>
            </a:pPr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Хатип Хамзинович</a:t>
            </a:r>
          </a:p>
          <a:p>
            <a:pPr>
              <a:buFont typeface="Arial" charset="0"/>
              <a:buNone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8676" name="Рисунок 7" descr="C:\Users\1\Desktop\Ханеев Ха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0"/>
            <a:ext cx="40322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Рисунок 1" descr="C:\Users\Клещевникова\Desktop\Ханеев Х. Х..jpg"/>
          <p:cNvPicPr>
            <a:picLocks noChangeAspect="1" noChangeArrowheads="1"/>
          </p:cNvPicPr>
          <p:nvPr/>
        </p:nvPicPr>
        <p:blipFill>
          <a:blip r:embed="rId4"/>
          <a:srcRect l="68857" t="8940" r="7867" b="63016"/>
          <a:stretch>
            <a:fillRect/>
          </a:stretch>
        </p:blipFill>
        <p:spPr bwMode="auto">
          <a:xfrm>
            <a:off x="7164388" y="260350"/>
            <a:ext cx="1552575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Рисунок 6" descr="F:\DCIM\100SANPH\SANY0568.JPG"/>
          <p:cNvPicPr>
            <a:picLocks noChangeAspect="1" noChangeArrowheads="1"/>
          </p:cNvPicPr>
          <p:nvPr/>
        </p:nvPicPr>
        <p:blipFill>
          <a:blip r:embed="rId5"/>
          <a:srcRect l="19739" t="32111"/>
          <a:stretch>
            <a:fillRect/>
          </a:stretch>
        </p:blipFill>
        <p:spPr bwMode="auto">
          <a:xfrm>
            <a:off x="6084888" y="5013325"/>
            <a:ext cx="2633662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Рисунок 2" descr="C:\Users\Клещевникова\Desktop\41195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12088" y="3786188"/>
            <a:ext cx="1331912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7127875" y="3068638"/>
            <a:ext cx="20161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charset="0"/>
              <a:buNone/>
            </a:pPr>
            <a:r>
              <a:rPr lang="ru-RU" altLang="ru-RU" sz="1200">
                <a:latin typeface="Calibri" pitchFamily="34" charset="0"/>
              </a:rPr>
              <a:t>                   Медаль </a:t>
            </a:r>
          </a:p>
          <a:p>
            <a:pPr>
              <a:buFont typeface="Arial" charset="0"/>
              <a:buNone/>
            </a:pPr>
            <a:r>
              <a:rPr lang="ru-RU" altLang="ru-RU" sz="1200">
                <a:latin typeface="Calibri" pitchFamily="34" charset="0"/>
              </a:rPr>
              <a:t>   «За Победу над Японией»</a:t>
            </a:r>
            <a:r>
              <a:rPr lang="ru-RU" altLang="ru-RU">
                <a:latin typeface="Calibri" pitchFamily="34" charset="0"/>
              </a:rPr>
              <a:t> </a:t>
            </a:r>
          </a:p>
        </p:txBody>
      </p:sp>
      <p:sp>
        <p:nvSpPr>
          <p:cNvPr id="28681" name="Rectangle 10"/>
          <p:cNvSpPr>
            <a:spLocks noChangeArrowheads="1"/>
          </p:cNvSpPr>
          <p:nvPr/>
        </p:nvSpPr>
        <p:spPr bwMode="auto">
          <a:xfrm>
            <a:off x="3635375" y="6165850"/>
            <a:ext cx="24304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ru-RU" altLang="ru-RU" sz="1200" b="1">
                <a:latin typeface="Calibri" pitchFamily="34" charset="0"/>
              </a:rPr>
              <a:t>        </a:t>
            </a:r>
          </a:p>
          <a:p>
            <a:pPr>
              <a:buFont typeface="Arial" charset="0"/>
              <a:buNone/>
            </a:pPr>
            <a:r>
              <a:rPr lang="ru-RU" altLang="ru-RU" sz="1200" b="1">
                <a:latin typeface="Calibri" pitchFamily="34" charset="0"/>
              </a:rPr>
              <a:t>         Орден Отечественной войны</a:t>
            </a:r>
          </a:p>
          <a:p>
            <a:pPr>
              <a:buFont typeface="Arial" charset="0"/>
              <a:buNone/>
            </a:pPr>
            <a:r>
              <a:rPr lang="ru-RU" altLang="ru-RU" sz="1200" b="1">
                <a:latin typeface="Calibri" pitchFamily="34" charset="0"/>
              </a:rPr>
              <a:t>                            </a:t>
            </a:r>
            <a:r>
              <a:rPr lang="en-US" altLang="ru-RU" sz="1200" b="1">
                <a:latin typeface="Calibri" pitchFamily="34" charset="0"/>
              </a:rPr>
              <a:t>II</a:t>
            </a:r>
            <a:r>
              <a:rPr lang="ru-RU" altLang="ru-RU" sz="1200" b="1">
                <a:latin typeface="Calibri" pitchFamily="34" charset="0"/>
              </a:rPr>
              <a:t> степени</a:t>
            </a:r>
          </a:p>
        </p:txBody>
      </p:sp>
      <p:sp>
        <p:nvSpPr>
          <p:cNvPr id="28682" name="Rectangle 11"/>
          <p:cNvSpPr>
            <a:spLocks noChangeArrowheads="1"/>
          </p:cNvSpPr>
          <p:nvPr/>
        </p:nvSpPr>
        <p:spPr bwMode="auto">
          <a:xfrm>
            <a:off x="571500" y="214313"/>
            <a:ext cx="43338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Arial" charset="0"/>
              <a:buNone/>
            </a:pPr>
            <a:r>
              <a:rPr lang="ru-RU" altLang="ru-RU" sz="2400" b="1">
                <a:latin typeface="Times New Roman" pitchFamily="18" charset="0"/>
              </a:rPr>
              <a:t>Поисково-исследовательская </a:t>
            </a:r>
          </a:p>
          <a:p>
            <a:pPr>
              <a:buFont typeface="Arial" charset="0"/>
              <a:buNone/>
            </a:pPr>
            <a:r>
              <a:rPr lang="ru-RU" altLang="ru-RU" sz="2400" b="1">
                <a:latin typeface="Times New Roman" pitchFamily="18" charset="0"/>
              </a:rPr>
              <a:t>деятельность</a:t>
            </a:r>
          </a:p>
          <a:p>
            <a:pPr>
              <a:buFont typeface="Arial" charset="0"/>
              <a:buNone/>
            </a:pPr>
            <a:endParaRPr lang="ru-RU" altLang="ru-RU" sz="2400" b="1">
              <a:latin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altLang="ru-RU" sz="2400" b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ChangeArrowheads="1"/>
          </p:cNvSpPr>
          <p:nvPr/>
        </p:nvSpPr>
        <p:spPr bwMode="auto">
          <a:xfrm>
            <a:off x="5867400" y="1628775"/>
            <a:ext cx="32766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altLang="ru-RU" sz="3200">
              <a:latin typeface="Calibri" pitchFamily="34" charset="0"/>
            </a:endParaRPr>
          </a:p>
        </p:txBody>
      </p:sp>
      <p:pic>
        <p:nvPicPr>
          <p:cNvPr id="29698" name="Picture 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943225"/>
            <a:ext cx="4752975" cy="3565525"/>
          </a:xfrm>
        </p:spPr>
      </p:pic>
      <p:graphicFrame>
        <p:nvGraphicFramePr>
          <p:cNvPr id="14361" name="Group 25"/>
          <p:cNvGraphicFramePr>
            <a:graphicFrameLocks noGrp="1"/>
          </p:cNvGraphicFramePr>
          <p:nvPr>
            <p:ph idx="4294967295"/>
          </p:nvPr>
        </p:nvGraphicFramePr>
        <p:xfrm>
          <a:off x="3132138" y="1125538"/>
          <a:ext cx="5783262" cy="1188626"/>
        </p:xfrm>
        <a:graphic>
          <a:graphicData uri="http://schemas.openxmlformats.org/drawingml/2006/table">
            <a:tbl>
              <a:tblPr/>
              <a:tblGrid>
                <a:gridCol w="5783262"/>
              </a:tblGrid>
              <a:tr h="11509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Посвящение в лицеисты и юнармейцы.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Вручение лицейских билетов учащимся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 класса в школьном музее.</a:t>
                      </a:r>
                    </a:p>
                  </a:txBody>
                  <a:tcPr marL="91435" marR="91435" marT="45673" marB="4567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9701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25538"/>
            <a:ext cx="2771775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28"/>
          <p:cNvSpPr>
            <a:spLocks noChangeArrowheads="1"/>
          </p:cNvSpPr>
          <p:nvPr/>
        </p:nvSpPr>
        <p:spPr bwMode="auto">
          <a:xfrm>
            <a:off x="5795963" y="2565400"/>
            <a:ext cx="31686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     В учебном году школьный музей посещает более 800 человек -учащиеся лицея и гости.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ru-RU" altLang="ru-RU" sz="2400" b="1">
                <a:latin typeface="Calibri" pitchFamily="34" charset="0"/>
              </a:rPr>
              <a:t> </a:t>
            </a:r>
            <a:r>
              <a:rPr lang="ru-RU" altLang="ru-RU" sz="3200" b="1">
                <a:latin typeface="Calibri" pitchFamily="34" charset="0"/>
              </a:rPr>
              <a:t> </a:t>
            </a:r>
          </a:p>
        </p:txBody>
      </p:sp>
      <p:sp>
        <p:nvSpPr>
          <p:cNvPr id="29703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altLang="ru-RU" sz="4000" smtClean="0"/>
              <a:t>Лицейские традиции и инновации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C:\Users\Клещевникова\Desktop\_DSC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060848"/>
            <a:ext cx="4296170" cy="3312000"/>
          </a:xfrm>
          <a:prstGeom prst="foldedCorner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0722" name="Прямоугольник 2"/>
          <p:cNvSpPr>
            <a:spLocks noChangeArrowheads="1"/>
          </p:cNvSpPr>
          <p:nvPr/>
        </p:nvSpPr>
        <p:spPr bwMode="auto">
          <a:xfrm>
            <a:off x="539750" y="188913"/>
            <a:ext cx="80645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«Использование музейного пространства как составной части модели общего и дополнительного </a:t>
            </a:r>
          </a:p>
          <a:p>
            <a:pPr algn="ctr"/>
            <a:r>
              <a:rPr lang="ru-RU" sz="2400" b="1"/>
              <a:t>образования»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" name="Picture 5" descr="C:\Users\Павел\Desktop\древ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4464496" cy="4536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Рисунок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8952" y="3579168"/>
            <a:ext cx="3168651" cy="2332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</a:rPr>
              <a:t>П</a:t>
            </a:r>
            <a:r>
              <a:rPr lang="ru-RU" sz="3600" dirty="0" smtClean="0">
                <a:latin typeface="Times New Roman" pitchFamily="18" charset="0"/>
              </a:rPr>
              <a:t>убликации </a:t>
            </a:r>
            <a:r>
              <a:rPr lang="ru-RU" sz="3600" dirty="0" smtClean="0">
                <a:latin typeface="Times New Roman" pitchFamily="18" charset="0"/>
              </a:rPr>
              <a:t>сотрудников музея</a:t>
            </a:r>
            <a:r>
              <a:rPr lang="ru-RU" dirty="0" smtClean="0"/>
              <a:t> </a:t>
            </a:r>
          </a:p>
        </p:txBody>
      </p:sp>
      <p:pic>
        <p:nvPicPr>
          <p:cNvPr id="31746" name="Picture 6" descr="Диплом Потенци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084638"/>
            <a:ext cx="1963738" cy="277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7" descr="св-во о публикац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981075"/>
            <a:ext cx="28432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8" descr="Cвидельство о публикац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3716338"/>
            <a:ext cx="2808287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9" descr="св-во  о публикации 1"/>
          <p:cNvPicPr>
            <a:picLocks noChangeAspect="1" noChangeArrowheads="1"/>
          </p:cNvPicPr>
          <p:nvPr/>
        </p:nvPicPr>
        <p:blipFill>
          <a:blip r:embed="rId5" cstate="print"/>
          <a:srcRect l="10396" r="11430"/>
          <a:stretch>
            <a:fillRect/>
          </a:stretch>
        </p:blipFill>
        <p:spPr bwMode="auto">
          <a:xfrm>
            <a:off x="3635375" y="1052513"/>
            <a:ext cx="23764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4888" y="1341438"/>
            <a:ext cx="2843212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Оформление стены нача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864235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50" cy="490537"/>
          </a:xfrm>
        </p:spPr>
        <p:txBody>
          <a:bodyPr/>
          <a:lstStyle/>
          <a:p>
            <a:r>
              <a:rPr lang="ru-RU" sz="4000" dirty="0" smtClean="0"/>
              <a:t>Э</a:t>
            </a:r>
            <a:r>
              <a:rPr lang="ru-RU" sz="4000" dirty="0" smtClean="0"/>
              <a:t>лектронная </a:t>
            </a:r>
            <a:r>
              <a:rPr lang="ru-RU" sz="4000" dirty="0" smtClean="0"/>
              <a:t>страница музея </a:t>
            </a:r>
          </a:p>
        </p:txBody>
      </p:sp>
      <p:sp>
        <p:nvSpPr>
          <p:cNvPr id="32772" name="Rectangle 3"/>
          <p:cNvSpPr>
            <a:spLocks noGrp="1"/>
          </p:cNvSpPr>
          <p:nvPr>
            <p:ph type="body" idx="1"/>
          </p:nvPr>
        </p:nvSpPr>
        <p:spPr>
          <a:xfrm>
            <a:off x="395288" y="765175"/>
            <a:ext cx="2674937" cy="604838"/>
          </a:xfrm>
        </p:spPr>
        <p:txBody>
          <a:bodyPr/>
          <a:lstStyle/>
          <a:p>
            <a:pPr>
              <a:buNone/>
            </a:pPr>
            <a:r>
              <a:rPr lang="ru-RU" b="1" smtClean="0"/>
              <a:t>Наш адрес</a:t>
            </a:r>
            <a:r>
              <a:rPr lang="ru-RU" b="1" smtClean="0"/>
              <a:t>: </a:t>
            </a: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424</Words>
  <Application>Microsoft Office PowerPoint</Application>
  <PresentationFormat>Экран (4:3)</PresentationFormat>
  <Paragraphs>100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Муниципальное бюджетное общеобразовательное учреждение «Лицей №12 г.Лениногорска» муниципального образования «ЛМР» РТ </vt:lpstr>
      <vt:lpstr>Слайд 2</vt:lpstr>
      <vt:lpstr> Название экспозиции:  «Фронтовые письма, документы   и военные фотографии» </vt:lpstr>
      <vt:lpstr>Фронтовые письма, документы и военные фотографии</vt:lpstr>
      <vt:lpstr> Название экспозиции:  «Бессмертный подвиг народа» </vt:lpstr>
      <vt:lpstr>Слайд 6</vt:lpstr>
      <vt:lpstr> Название экспозиции:  «Макет блиндажа» </vt:lpstr>
      <vt:lpstr>Экспозиция «Макет блиндажа»</vt:lpstr>
      <vt:lpstr>Слайд 9</vt:lpstr>
      <vt:lpstr>Мероприятия, проводимые  с использованием экспозиции</vt:lpstr>
      <vt:lpstr>Слайд 11</vt:lpstr>
      <vt:lpstr>ФОРМЫ РЕАЛИЗАЦИИ  ПРОГРАММЫ</vt:lpstr>
      <vt:lpstr>Экскурсии в школьном музее</vt:lpstr>
      <vt:lpstr>Слайд 14</vt:lpstr>
      <vt:lpstr>Слайд 15</vt:lpstr>
      <vt:lpstr>Лицейские традиции и инновации</vt:lpstr>
      <vt:lpstr>Слайд 17</vt:lpstr>
      <vt:lpstr>Публикации сотрудников музея </vt:lpstr>
      <vt:lpstr>Электронная страница музея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«Что расскажет музейный экспонат»</dc:title>
  <dc:creator>1</dc:creator>
  <cp:lastModifiedBy>лицей</cp:lastModifiedBy>
  <cp:revision>71</cp:revision>
  <dcterms:created xsi:type="dcterms:W3CDTF">2015-01-19T06:20:14Z</dcterms:created>
  <dcterms:modified xsi:type="dcterms:W3CDTF">2022-07-13T14:29:58Z</dcterms:modified>
</cp:coreProperties>
</file>